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0" r:id="rId3"/>
    <p:sldId id="256" r:id="rId4"/>
    <p:sldId id="257" r:id="rId5"/>
    <p:sldId id="258" r:id="rId6"/>
    <p:sldId id="259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3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012A7-230B-4418-8D46-4901F4598DC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C3D0-AAF1-4B7C-B249-684FEB74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428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012A7-230B-4418-8D46-4901F4598DC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C3D0-AAF1-4B7C-B249-684FEB74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666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012A7-230B-4418-8D46-4901F4598DC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C3D0-AAF1-4B7C-B249-684FEB74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80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012A7-230B-4418-8D46-4901F4598DC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C3D0-AAF1-4B7C-B249-684FEB74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606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012A7-230B-4418-8D46-4901F4598DC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C3D0-AAF1-4B7C-B249-684FEB74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965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012A7-230B-4418-8D46-4901F4598DC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C3D0-AAF1-4B7C-B249-684FEB74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925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012A7-230B-4418-8D46-4901F4598DC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C3D0-AAF1-4B7C-B249-684FEB74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36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012A7-230B-4418-8D46-4901F4598DC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C3D0-AAF1-4B7C-B249-684FEB74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024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012A7-230B-4418-8D46-4901F4598DC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C3D0-AAF1-4B7C-B249-684FEB74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771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012A7-230B-4418-8D46-4901F4598DC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C3D0-AAF1-4B7C-B249-684FEB74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45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012A7-230B-4418-8D46-4901F4598DC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C3D0-AAF1-4B7C-B249-684FEB74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09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012A7-230B-4418-8D46-4901F4598DC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9C3D0-AAF1-4B7C-B249-684FEB74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244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3126480-3D02-43B2-99C9-4EEF93783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6110" y="885577"/>
            <a:ext cx="8629650" cy="3240653"/>
          </a:xfrm>
          <a:noFill/>
        </p:spPr>
        <p:txBody>
          <a:bodyPr>
            <a:normAutofit/>
          </a:bodyPr>
          <a:lstStyle/>
          <a:p>
            <a:pPr algn="l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Пелагианство</a:t>
            </a:r>
          </a:p>
        </p:txBody>
      </p:sp>
    </p:spTree>
    <p:extLst>
      <p:ext uri="{BB962C8B-B14F-4D97-AF65-F5344CB8AC3E}">
        <p14:creationId xmlns:p14="http://schemas.microsoft.com/office/powerpoint/2010/main" val="2628907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F772E49-22BE-4E4F-B4E1-595C469CF8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91131" y="4094923"/>
            <a:ext cx="4872821" cy="2254408"/>
          </a:xfrm>
        </p:spPr>
        <p:txBody>
          <a:bodyPr anchor="t">
            <a:normAutofit/>
          </a:bodyPr>
          <a:lstStyle/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Ок. 360 –  418гг. </a:t>
            </a:r>
          </a:p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Британия</a:t>
            </a:r>
          </a:p>
          <a:p>
            <a:pPr algn="l"/>
            <a:endParaRPr lang="en-US" sz="200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9FDF9F8C-224F-4108-AB16-7004045658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1942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59483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F772E49-22BE-4E4F-B4E1-595C469CF8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55130" y="3803375"/>
            <a:ext cx="4796787" cy="2941982"/>
          </a:xfrm>
        </p:spPr>
        <p:txBody>
          <a:bodyPr anchor="t">
            <a:normAutofit/>
          </a:bodyPr>
          <a:lstStyle/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Прибыл в Италию в начале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века</a:t>
            </a:r>
          </a:p>
          <a:p>
            <a:pPr algn="l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Нравственная распущенность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picture containing building&#10;&#10;Description automatically generated">
            <a:extLst>
              <a:ext uri="{FF2B5EF4-FFF2-40B4-BE49-F238E27FC236}">
                <a16:creationId xmlns:a16="http://schemas.microsoft.com/office/drawing/2014/main" id="{073E2D6A-1C72-44BD-80F8-A2E42DB3E4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05" r="2" b="495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42155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F772E49-22BE-4E4F-B4E1-595C469CF8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7809" y="742950"/>
            <a:ext cx="11449878" cy="5962650"/>
          </a:xfrm>
        </p:spPr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ru-RU" sz="3600" dirty="0"/>
              <a:t>«Человек по природе добр»</a:t>
            </a:r>
          </a:p>
          <a:p>
            <a:pPr marL="457200" indent="-457200" algn="l">
              <a:buAutoNum type="arabicPeriod"/>
            </a:pPr>
            <a:r>
              <a:rPr lang="ru-RU" sz="3600" dirty="0"/>
              <a:t>«Человек может бороться с грехом самостоятельно»</a:t>
            </a:r>
          </a:p>
          <a:p>
            <a:pPr marL="457200" indent="-457200" algn="l">
              <a:buAutoNum type="arabicPeriod"/>
            </a:pPr>
            <a:r>
              <a:rPr lang="ru-RU" sz="3600" dirty="0"/>
              <a:t>«Христос Своим учением и жизнью, просто, показал пример»</a:t>
            </a:r>
          </a:p>
          <a:p>
            <a:pPr marL="457200" indent="-457200" algn="l">
              <a:buAutoNum type="arabicPeriod"/>
            </a:pPr>
            <a:r>
              <a:rPr lang="ru-RU" sz="3600" dirty="0"/>
              <a:t>«Спасение даёт постоянная внутренняя работа над своим нравственным совершенствованием»</a:t>
            </a:r>
          </a:p>
          <a:p>
            <a:pPr marL="457200" indent="-457200" algn="l">
              <a:buAutoNum type="arabicPeriod"/>
            </a:pPr>
            <a:r>
              <a:rPr lang="ru-RU" sz="3600" dirty="0"/>
              <a:t>«Первородный грех Адама, всего лишь, плохой пример и не переходит к потомкам»</a:t>
            </a:r>
          </a:p>
          <a:p>
            <a:pPr marL="457200" indent="-457200" algn="l">
              <a:buAutoNum type="arabicPeriod"/>
            </a:pPr>
            <a:r>
              <a:rPr lang="ru-RU" sz="3600" dirty="0"/>
              <a:t>«Дети - безгрешны»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07531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79CC44B5-53F9-4F03-9EEB-4C3C821A6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1A3688C8-DFCE-4CCD-BCF0-5FB239E50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30410"/>
            <a:ext cx="7005134" cy="4827590"/>
          </a:xfrm>
          <a:custGeom>
            <a:avLst/>
            <a:gdLst>
              <a:gd name="connsiteX0" fmla="*/ 1974535 w 7005134"/>
              <a:gd name="connsiteY0" fmla="*/ 0 h 4827590"/>
              <a:gd name="connsiteX1" fmla="*/ 7003848 w 7005134"/>
              <a:gd name="connsiteY1" fmla="*/ 4776721 h 4827590"/>
              <a:gd name="connsiteX2" fmla="*/ 7005134 w 7005134"/>
              <a:gd name="connsiteY2" fmla="*/ 4827590 h 4827590"/>
              <a:gd name="connsiteX3" fmla="*/ 0 w 7005134"/>
              <a:gd name="connsiteY3" fmla="*/ 4827590 h 4827590"/>
              <a:gd name="connsiteX4" fmla="*/ 0 w 7005134"/>
              <a:gd name="connsiteY4" fmla="*/ 402231 h 4827590"/>
              <a:gd name="connsiteX5" fmla="*/ 14349 w 7005134"/>
              <a:gd name="connsiteY5" fmla="*/ 395744 h 4827590"/>
              <a:gd name="connsiteX6" fmla="*/ 1974535 w 7005134"/>
              <a:gd name="connsiteY6" fmla="*/ 0 h 4827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05134" h="4827590">
                <a:moveTo>
                  <a:pt x="1974535" y="0"/>
                </a:moveTo>
                <a:cubicBezTo>
                  <a:pt x="4668853" y="0"/>
                  <a:pt x="6868971" y="2115921"/>
                  <a:pt x="7003848" y="4776721"/>
                </a:cubicBezTo>
                <a:lnTo>
                  <a:pt x="7005134" y="4827590"/>
                </a:lnTo>
                <a:lnTo>
                  <a:pt x="0" y="4827590"/>
                </a:lnTo>
                <a:lnTo>
                  <a:pt x="0" y="402231"/>
                </a:lnTo>
                <a:lnTo>
                  <a:pt x="14349" y="395744"/>
                </a:lnTo>
                <a:cubicBezTo>
                  <a:pt x="616832" y="140915"/>
                  <a:pt x="1279227" y="0"/>
                  <a:pt x="1974535" y="0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772E49-22BE-4E4F-B4E1-595C469CF8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8240" y="4700588"/>
            <a:ext cx="6339840" cy="1655762"/>
          </a:xfrm>
        </p:spPr>
        <p:txBody>
          <a:bodyPr>
            <a:normAutofit/>
          </a:bodyPr>
          <a:lstStyle/>
          <a:p>
            <a:pPr algn="l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патриций Целестий</a:t>
            </a:r>
          </a:p>
          <a:p>
            <a:pPr algn="l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Довёл дело до разрыва с церковью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598FBE3-48D2-40A2-B7E6-F485834C8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72540" y="4450080"/>
            <a:ext cx="1234440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21153241-2124-4AE3-B58B-B98A08C7A6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5"/>
          <a:stretch/>
        </p:blipFill>
        <p:spPr>
          <a:xfrm>
            <a:off x="8134348" y="1005839"/>
            <a:ext cx="3444236" cy="3444236"/>
          </a:xfrm>
          <a:custGeom>
            <a:avLst/>
            <a:gdLst/>
            <a:ahLst/>
            <a:cxnLst/>
            <a:rect l="l" t="t" r="r" b="b"/>
            <a:pathLst>
              <a:path w="3444236" h="3444236">
                <a:moveTo>
                  <a:pt x="1722118" y="0"/>
                </a:moveTo>
                <a:cubicBezTo>
                  <a:pt x="2673218" y="0"/>
                  <a:pt x="3444236" y="771018"/>
                  <a:pt x="3444236" y="1722118"/>
                </a:cubicBezTo>
                <a:cubicBezTo>
                  <a:pt x="3444236" y="2673218"/>
                  <a:pt x="2673218" y="3444236"/>
                  <a:pt x="1722118" y="3444236"/>
                </a:cubicBezTo>
                <a:cubicBezTo>
                  <a:pt x="771018" y="3444236"/>
                  <a:pt x="0" y="2673218"/>
                  <a:pt x="0" y="1722118"/>
                </a:cubicBezTo>
                <a:cubicBezTo>
                  <a:pt x="0" y="771018"/>
                  <a:pt x="771018" y="0"/>
                  <a:pt x="172211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35058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33C05B-319B-4998-B574-CA138EE90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1817"/>
          <a:stretch/>
        </p:blipFill>
        <p:spPr>
          <a:xfrm>
            <a:off x="2562726" y="1"/>
            <a:ext cx="9629274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928DD85-BB99-450D-A702-2683E0296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40E5BD2-4019-4012-A1AA-628900E65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772E49-22BE-4E4F-B4E1-595C469CF8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288" y="477078"/>
            <a:ext cx="4518990" cy="3405099"/>
          </a:xfrm>
        </p:spPr>
        <p:txBody>
          <a:bodyPr anchor="t">
            <a:normAutofit/>
          </a:bodyPr>
          <a:lstStyle/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411г. – Пелагий и Целестий прибыли в Северную Африку к бл. Августину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4A345F-2F4F-4407-BA83-E0A9E471F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7" y="2817388"/>
            <a:ext cx="17907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841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F772E49-22BE-4E4F-B4E1-595C469CF8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7809" y="198783"/>
            <a:ext cx="11449878" cy="6506817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r>
              <a:rPr lang="ru-RU" dirty="0"/>
              <a:t>                            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Пелагий отправился в Палестину, где и умер в 418г.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Целестий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остался в Карфагене, а позже отправился в Ефес, где стал пресвитером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802CF7-D60C-43EA-8388-690D1566D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13" y="550543"/>
            <a:ext cx="2637183" cy="29254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349937-BC96-4BD8-BA15-C358A58FCC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13" y="3827761"/>
            <a:ext cx="2637184" cy="263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784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3126480-3D02-43B2-99C9-4EEF93783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14550" y="702697"/>
            <a:ext cx="8629650" cy="3240653"/>
          </a:xfrm>
          <a:noFill/>
        </p:spPr>
        <p:txBody>
          <a:bodyPr>
            <a:normAutofit/>
          </a:bodyPr>
          <a:lstStyle/>
          <a:p>
            <a:pPr algn="l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Полупелагианство</a:t>
            </a:r>
          </a:p>
        </p:txBody>
      </p:sp>
    </p:spTree>
    <p:extLst>
      <p:ext uri="{BB962C8B-B14F-4D97-AF65-F5344CB8AC3E}">
        <p14:creationId xmlns:p14="http://schemas.microsoft.com/office/powerpoint/2010/main" val="3385509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3126480-3D02-43B2-99C9-4EEF93783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1774" y="1520190"/>
            <a:ext cx="5764696" cy="4697731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Иоанн Кассиан Римлянин</a:t>
            </a:r>
          </a:p>
          <a:p>
            <a:pPr algn="l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 на Юге Франции</a:t>
            </a:r>
          </a:p>
          <a:p>
            <a:pPr algn="l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«Частичная испорченость человека»</a:t>
            </a:r>
          </a:p>
          <a:p>
            <a:pPr algn="l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«Сотрудничество с Богом»</a:t>
            </a:r>
          </a:p>
          <a:p>
            <a:pPr algn="l"/>
            <a:r>
              <a:rPr 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(Восточная Православная Церковь)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C71D9C89-C5EE-4FC3-BBAB-DEE206E57D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" r="-2" b="12192"/>
          <a:stretch/>
        </p:blipFill>
        <p:spPr>
          <a:xfrm>
            <a:off x="20" y="10"/>
            <a:ext cx="610563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071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150</Words>
  <Application>Microsoft Office PowerPoint</Application>
  <PresentationFormat>Widescreen</PresentationFormat>
  <Paragraphs>38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</cp:revision>
  <dcterms:created xsi:type="dcterms:W3CDTF">2022-11-27T08:07:37Z</dcterms:created>
  <dcterms:modified xsi:type="dcterms:W3CDTF">2022-11-27T08:42:42Z</dcterms:modified>
</cp:coreProperties>
</file>